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0691813" cy="7559675"/>
  <p:notesSz cx="9872663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B9B"/>
    <a:srgbClr val="B23B7B"/>
    <a:srgbClr val="F8CB7F"/>
    <a:srgbClr val="C1C1C1"/>
    <a:srgbClr val="D8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45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03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48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23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28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08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13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56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37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28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11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F7CC7-5588-41F8-B7D7-DE7F86E1E89D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72BEB-F1BE-40A5-99FB-D9DDDEAC9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76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 de texte 30"/>
          <p:cNvSpPr txBox="1"/>
          <p:nvPr/>
        </p:nvSpPr>
        <p:spPr>
          <a:xfrm>
            <a:off x="1317825" y="4561461"/>
            <a:ext cx="3285039" cy="1761258"/>
          </a:xfrm>
          <a:custGeom>
            <a:avLst/>
            <a:gdLst>
              <a:gd name="connsiteX0" fmla="*/ 0 w 3590667"/>
              <a:gd name="connsiteY0" fmla="*/ 0 h 1602459"/>
              <a:gd name="connsiteX1" fmla="*/ 3590667 w 3590667"/>
              <a:gd name="connsiteY1" fmla="*/ 0 h 1602459"/>
              <a:gd name="connsiteX2" fmla="*/ 3590667 w 3590667"/>
              <a:gd name="connsiteY2" fmla="*/ 1602459 h 1602459"/>
              <a:gd name="connsiteX3" fmla="*/ 0 w 3590667"/>
              <a:gd name="connsiteY3" fmla="*/ 1602459 h 1602459"/>
              <a:gd name="connsiteX4" fmla="*/ 0 w 3590667"/>
              <a:gd name="connsiteY4" fmla="*/ 0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119217 w 3890954"/>
              <a:gd name="connsiteY0" fmla="*/ 45268 h 1602459"/>
              <a:gd name="connsiteX1" fmla="*/ 3890954 w 3890954"/>
              <a:gd name="connsiteY1" fmla="*/ 0 h 1602459"/>
              <a:gd name="connsiteX2" fmla="*/ 3890954 w 3890954"/>
              <a:gd name="connsiteY2" fmla="*/ 1602459 h 1602459"/>
              <a:gd name="connsiteX3" fmla="*/ 300287 w 3890954"/>
              <a:gd name="connsiteY3" fmla="*/ 1602459 h 1602459"/>
              <a:gd name="connsiteX4" fmla="*/ 119217 w 3890954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961860"/>
              <a:gd name="connsiteY0" fmla="*/ 0 h 1747314"/>
              <a:gd name="connsiteX1" fmla="*/ 3961860 w 3961860"/>
              <a:gd name="connsiteY1" fmla="*/ 144855 h 1747314"/>
              <a:gd name="connsiteX2" fmla="*/ 3961860 w 3961860"/>
              <a:gd name="connsiteY2" fmla="*/ 1747314 h 1747314"/>
              <a:gd name="connsiteX3" fmla="*/ 371193 w 3961860"/>
              <a:gd name="connsiteY3" fmla="*/ 1747314 h 1747314"/>
              <a:gd name="connsiteX4" fmla="*/ 0 w 3961860"/>
              <a:gd name="connsiteY4" fmla="*/ 0 h 1747314"/>
              <a:gd name="connsiteX0" fmla="*/ 0 w 3708363"/>
              <a:gd name="connsiteY0" fmla="*/ 226337 h 1602459"/>
              <a:gd name="connsiteX1" fmla="*/ 3708363 w 3708363"/>
              <a:gd name="connsiteY1" fmla="*/ 0 h 1602459"/>
              <a:gd name="connsiteX2" fmla="*/ 3708363 w 3708363"/>
              <a:gd name="connsiteY2" fmla="*/ 1602459 h 1602459"/>
              <a:gd name="connsiteX3" fmla="*/ 117696 w 3708363"/>
              <a:gd name="connsiteY3" fmla="*/ 1602459 h 1602459"/>
              <a:gd name="connsiteX4" fmla="*/ 0 w 3708363"/>
              <a:gd name="connsiteY4" fmla="*/ 226337 h 1602459"/>
              <a:gd name="connsiteX0" fmla="*/ 0 w 3617828"/>
              <a:gd name="connsiteY0" fmla="*/ 588476 h 1602459"/>
              <a:gd name="connsiteX1" fmla="*/ 3617828 w 3617828"/>
              <a:gd name="connsiteY1" fmla="*/ 0 h 1602459"/>
              <a:gd name="connsiteX2" fmla="*/ 3617828 w 3617828"/>
              <a:gd name="connsiteY2" fmla="*/ 1602459 h 1602459"/>
              <a:gd name="connsiteX3" fmla="*/ 27161 w 3617828"/>
              <a:gd name="connsiteY3" fmla="*/ 1602459 h 1602459"/>
              <a:gd name="connsiteX4" fmla="*/ 0 w 3617828"/>
              <a:gd name="connsiteY4" fmla="*/ 588476 h 160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7828" h="1602459">
                <a:moveTo>
                  <a:pt x="0" y="588476"/>
                </a:moveTo>
                <a:lnTo>
                  <a:pt x="3617828" y="0"/>
                </a:lnTo>
                <a:lnTo>
                  <a:pt x="3617828" y="1602459"/>
                </a:lnTo>
                <a:lnTo>
                  <a:pt x="27161" y="1602459"/>
                </a:lnTo>
                <a:cubicBezTo>
                  <a:pt x="-33196" y="1083395"/>
                  <a:pt x="395335" y="1551161"/>
                  <a:pt x="0" y="588476"/>
                </a:cubicBezTo>
                <a:close/>
              </a:path>
            </a:pathLst>
          </a:cu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000" dirty="0" smtClean="0">
                <a:solidFill>
                  <a:srgbClr val="404040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Dans les suites de la consultation de génétiqu</a:t>
            </a:r>
            <a:r>
              <a: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e oncologique, le programme GENECAL propose aux femmes </a:t>
            </a:r>
            <a:r>
              <a:rPr lang="fr-FR" sz="1000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porteuses d’un variant pathogène identifié dans les gènes </a:t>
            </a:r>
            <a:r>
              <a:rPr lang="fr-FR" sz="1000" i="1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BRCA1</a:t>
            </a:r>
            <a:r>
              <a:rPr lang="fr-FR" sz="1000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, </a:t>
            </a:r>
            <a:r>
              <a:rPr lang="fr-FR" sz="1000" i="1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BRCA2</a:t>
            </a:r>
            <a:r>
              <a:rPr lang="fr-FR" sz="1000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 ou </a:t>
            </a:r>
            <a:r>
              <a:rPr lang="fr-FR" sz="1000" i="1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PALB2</a:t>
            </a:r>
            <a:r>
              <a: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 </a:t>
            </a:r>
            <a:r>
              <a:rPr lang="fr-FR" sz="1000" dirty="0" smtClean="0">
                <a:solidFill>
                  <a:schemeClr val="bg2">
                    <a:lumMod val="25000"/>
                  </a:schemeClr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de participer à un groupe de parole et d’échange autour d’un moment convivial.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fr-FR" sz="1000" dirty="0" smtClean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000" dirty="0" smtClean="0">
                <a:solidFill>
                  <a:srgbClr val="404040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Soumis aux règles de confidentialité, il se déroule dans un climat de non-jugement et de respect de la parole.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Vous êtes libre de venir une ou plusieurs fois, sans contrainte</a:t>
            </a:r>
            <a:r>
              <a:rPr lang="fr-FR" sz="11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.</a:t>
            </a:r>
          </a:p>
        </p:txBody>
      </p:sp>
      <p:sp>
        <p:nvSpPr>
          <p:cNvPr id="22" name="Zone de texte 30"/>
          <p:cNvSpPr txBox="1"/>
          <p:nvPr/>
        </p:nvSpPr>
        <p:spPr>
          <a:xfrm>
            <a:off x="4838938" y="4555748"/>
            <a:ext cx="5569463" cy="2194369"/>
          </a:xfrm>
          <a:custGeom>
            <a:avLst/>
            <a:gdLst>
              <a:gd name="connsiteX0" fmla="*/ 0 w 3590667"/>
              <a:gd name="connsiteY0" fmla="*/ 0 h 1602459"/>
              <a:gd name="connsiteX1" fmla="*/ 3590667 w 3590667"/>
              <a:gd name="connsiteY1" fmla="*/ 0 h 1602459"/>
              <a:gd name="connsiteX2" fmla="*/ 3590667 w 3590667"/>
              <a:gd name="connsiteY2" fmla="*/ 1602459 h 1602459"/>
              <a:gd name="connsiteX3" fmla="*/ 0 w 3590667"/>
              <a:gd name="connsiteY3" fmla="*/ 1602459 h 1602459"/>
              <a:gd name="connsiteX4" fmla="*/ 0 w 3590667"/>
              <a:gd name="connsiteY4" fmla="*/ 0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119217 w 3890954"/>
              <a:gd name="connsiteY0" fmla="*/ 45268 h 1602459"/>
              <a:gd name="connsiteX1" fmla="*/ 3890954 w 3890954"/>
              <a:gd name="connsiteY1" fmla="*/ 0 h 1602459"/>
              <a:gd name="connsiteX2" fmla="*/ 3890954 w 3890954"/>
              <a:gd name="connsiteY2" fmla="*/ 1602459 h 1602459"/>
              <a:gd name="connsiteX3" fmla="*/ 300287 w 3890954"/>
              <a:gd name="connsiteY3" fmla="*/ 1602459 h 1602459"/>
              <a:gd name="connsiteX4" fmla="*/ 119217 w 3890954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771737"/>
              <a:gd name="connsiteY0" fmla="*/ 45268 h 1602459"/>
              <a:gd name="connsiteX1" fmla="*/ 3771737 w 3771737"/>
              <a:gd name="connsiteY1" fmla="*/ 0 h 1602459"/>
              <a:gd name="connsiteX2" fmla="*/ 3771737 w 3771737"/>
              <a:gd name="connsiteY2" fmla="*/ 1602459 h 1602459"/>
              <a:gd name="connsiteX3" fmla="*/ 181070 w 3771737"/>
              <a:gd name="connsiteY3" fmla="*/ 1602459 h 1602459"/>
              <a:gd name="connsiteX4" fmla="*/ 0 w 3771737"/>
              <a:gd name="connsiteY4" fmla="*/ 45268 h 1602459"/>
              <a:gd name="connsiteX0" fmla="*/ 0 w 3961860"/>
              <a:gd name="connsiteY0" fmla="*/ 0 h 1747314"/>
              <a:gd name="connsiteX1" fmla="*/ 3961860 w 3961860"/>
              <a:gd name="connsiteY1" fmla="*/ 144855 h 1747314"/>
              <a:gd name="connsiteX2" fmla="*/ 3961860 w 3961860"/>
              <a:gd name="connsiteY2" fmla="*/ 1747314 h 1747314"/>
              <a:gd name="connsiteX3" fmla="*/ 371193 w 3961860"/>
              <a:gd name="connsiteY3" fmla="*/ 1747314 h 1747314"/>
              <a:gd name="connsiteX4" fmla="*/ 0 w 3961860"/>
              <a:gd name="connsiteY4" fmla="*/ 0 h 1747314"/>
              <a:gd name="connsiteX0" fmla="*/ 0 w 3708363"/>
              <a:gd name="connsiteY0" fmla="*/ 226337 h 1602459"/>
              <a:gd name="connsiteX1" fmla="*/ 3708363 w 3708363"/>
              <a:gd name="connsiteY1" fmla="*/ 0 h 1602459"/>
              <a:gd name="connsiteX2" fmla="*/ 3708363 w 3708363"/>
              <a:gd name="connsiteY2" fmla="*/ 1602459 h 1602459"/>
              <a:gd name="connsiteX3" fmla="*/ 117696 w 3708363"/>
              <a:gd name="connsiteY3" fmla="*/ 1602459 h 1602459"/>
              <a:gd name="connsiteX4" fmla="*/ 0 w 3708363"/>
              <a:gd name="connsiteY4" fmla="*/ 226337 h 1602459"/>
              <a:gd name="connsiteX0" fmla="*/ 0 w 3617828"/>
              <a:gd name="connsiteY0" fmla="*/ 588476 h 1602459"/>
              <a:gd name="connsiteX1" fmla="*/ 3617828 w 3617828"/>
              <a:gd name="connsiteY1" fmla="*/ 0 h 1602459"/>
              <a:gd name="connsiteX2" fmla="*/ 3617828 w 3617828"/>
              <a:gd name="connsiteY2" fmla="*/ 1602459 h 1602459"/>
              <a:gd name="connsiteX3" fmla="*/ 27161 w 3617828"/>
              <a:gd name="connsiteY3" fmla="*/ 1602459 h 1602459"/>
              <a:gd name="connsiteX4" fmla="*/ 0 w 3617828"/>
              <a:gd name="connsiteY4" fmla="*/ 588476 h 1602459"/>
              <a:gd name="connsiteX0" fmla="*/ 0 w 3598469"/>
              <a:gd name="connsiteY0" fmla="*/ 13443 h 1602459"/>
              <a:gd name="connsiteX1" fmla="*/ 3598469 w 3598469"/>
              <a:gd name="connsiteY1" fmla="*/ 0 h 1602459"/>
              <a:gd name="connsiteX2" fmla="*/ 3598469 w 3598469"/>
              <a:gd name="connsiteY2" fmla="*/ 1602459 h 1602459"/>
              <a:gd name="connsiteX3" fmla="*/ 7802 w 3598469"/>
              <a:gd name="connsiteY3" fmla="*/ 1602459 h 1602459"/>
              <a:gd name="connsiteX4" fmla="*/ 0 w 3598469"/>
              <a:gd name="connsiteY4" fmla="*/ 13443 h 1602459"/>
              <a:gd name="connsiteX0" fmla="*/ 13219 w 3611688"/>
              <a:gd name="connsiteY0" fmla="*/ 13443 h 1602459"/>
              <a:gd name="connsiteX1" fmla="*/ 3611688 w 3611688"/>
              <a:gd name="connsiteY1" fmla="*/ 0 h 1602459"/>
              <a:gd name="connsiteX2" fmla="*/ 3611688 w 3611688"/>
              <a:gd name="connsiteY2" fmla="*/ 1602459 h 1602459"/>
              <a:gd name="connsiteX3" fmla="*/ 21021 w 3611688"/>
              <a:gd name="connsiteY3" fmla="*/ 1602459 h 1602459"/>
              <a:gd name="connsiteX4" fmla="*/ 13219 w 3611688"/>
              <a:gd name="connsiteY4" fmla="*/ 13443 h 1602459"/>
              <a:gd name="connsiteX0" fmla="*/ 20241 w 3618710"/>
              <a:gd name="connsiteY0" fmla="*/ 13443 h 1602459"/>
              <a:gd name="connsiteX1" fmla="*/ 3618710 w 3618710"/>
              <a:gd name="connsiteY1" fmla="*/ 0 h 1602459"/>
              <a:gd name="connsiteX2" fmla="*/ 3618710 w 3618710"/>
              <a:gd name="connsiteY2" fmla="*/ 1602459 h 1602459"/>
              <a:gd name="connsiteX3" fmla="*/ 28043 w 3618710"/>
              <a:gd name="connsiteY3" fmla="*/ 1602459 h 1602459"/>
              <a:gd name="connsiteX4" fmla="*/ 20241 w 3618710"/>
              <a:gd name="connsiteY4" fmla="*/ 13443 h 1602459"/>
              <a:gd name="connsiteX0" fmla="*/ 17370 w 3615839"/>
              <a:gd name="connsiteY0" fmla="*/ 13443 h 1602459"/>
              <a:gd name="connsiteX1" fmla="*/ 3615839 w 3615839"/>
              <a:gd name="connsiteY1" fmla="*/ 0 h 1602459"/>
              <a:gd name="connsiteX2" fmla="*/ 3615839 w 3615839"/>
              <a:gd name="connsiteY2" fmla="*/ 1602459 h 1602459"/>
              <a:gd name="connsiteX3" fmla="*/ 25172 w 3615839"/>
              <a:gd name="connsiteY3" fmla="*/ 1602459 h 1602459"/>
              <a:gd name="connsiteX4" fmla="*/ 17370 w 3615839"/>
              <a:gd name="connsiteY4" fmla="*/ 13443 h 1602459"/>
              <a:gd name="connsiteX0" fmla="*/ 0 w 3598469"/>
              <a:gd name="connsiteY0" fmla="*/ 13443 h 1602459"/>
              <a:gd name="connsiteX1" fmla="*/ 3598469 w 3598469"/>
              <a:gd name="connsiteY1" fmla="*/ 0 h 1602459"/>
              <a:gd name="connsiteX2" fmla="*/ 3598469 w 3598469"/>
              <a:gd name="connsiteY2" fmla="*/ 1602459 h 1602459"/>
              <a:gd name="connsiteX3" fmla="*/ 7802 w 3598469"/>
              <a:gd name="connsiteY3" fmla="*/ 1602459 h 1602459"/>
              <a:gd name="connsiteX4" fmla="*/ 0 w 3598469"/>
              <a:gd name="connsiteY4" fmla="*/ 13443 h 1602459"/>
              <a:gd name="connsiteX0" fmla="*/ 418 w 3598887"/>
              <a:gd name="connsiteY0" fmla="*/ 13443 h 1602459"/>
              <a:gd name="connsiteX1" fmla="*/ 3598887 w 3598887"/>
              <a:gd name="connsiteY1" fmla="*/ 0 h 1602459"/>
              <a:gd name="connsiteX2" fmla="*/ 3598887 w 3598887"/>
              <a:gd name="connsiteY2" fmla="*/ 1602459 h 1602459"/>
              <a:gd name="connsiteX3" fmla="*/ 8220 w 3598887"/>
              <a:gd name="connsiteY3" fmla="*/ 1602459 h 1602459"/>
              <a:gd name="connsiteX4" fmla="*/ 418 w 3598887"/>
              <a:gd name="connsiteY4" fmla="*/ 13443 h 160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8887" h="1602459">
                <a:moveTo>
                  <a:pt x="418" y="13443"/>
                </a:moveTo>
                <a:lnTo>
                  <a:pt x="3598887" y="0"/>
                </a:lnTo>
                <a:lnTo>
                  <a:pt x="3598887" y="1602459"/>
                </a:lnTo>
                <a:lnTo>
                  <a:pt x="8220" y="1602459"/>
                </a:lnTo>
                <a:cubicBezTo>
                  <a:pt x="-6967" y="1093310"/>
                  <a:pt x="4318" y="867437"/>
                  <a:pt x="418" y="13443"/>
                </a:cubicBezTo>
                <a:close/>
              </a:path>
            </a:pathLst>
          </a:cu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b="1" dirty="0" smtClean="0">
                <a:solidFill>
                  <a:srgbClr val="299B9B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Animé par </a:t>
            </a:r>
            <a:r>
              <a:rPr lang="fr-FR" sz="1000" dirty="0" smtClean="0">
                <a:solidFill>
                  <a:srgbClr val="404040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: </a:t>
            </a:r>
            <a:r>
              <a:rPr lang="fr-FR" sz="1000" b="1" dirty="0" smtClean="0">
                <a:solidFill>
                  <a:srgbClr val="404040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Céline FRANCHETTO</a:t>
            </a:r>
            <a:r>
              <a:rPr lang="fr-FR" sz="1000" dirty="0" smtClean="0">
                <a:solidFill>
                  <a:srgbClr val="404040"/>
                </a:solidFill>
                <a:effectLst/>
                <a:latin typeface="Goudy Old Style"/>
                <a:ea typeface="Calibri" panose="020F0502020204030204" pitchFamily="34" charset="0"/>
                <a:cs typeface="Goudy Old Style"/>
              </a:rPr>
              <a:t>, psychologue clinicienne </a:t>
            </a:r>
            <a:endParaRPr lang="fr-FR" sz="1000" dirty="0" smtClean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b="1" dirty="0" smtClean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Présence de : </a:t>
            </a:r>
            <a:r>
              <a:rPr lang="fr-FR" sz="1000" b="1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Laura WEISS ou Hélène de ROMEMONT, </a:t>
            </a:r>
            <a:r>
              <a:rPr lang="fr-FR" sz="1000" dirty="0" smtClean="0">
                <a:latin typeface="Goudy Old Style"/>
                <a:ea typeface="Calibri" panose="020F0502020204030204" pitchFamily="34" charset="0"/>
                <a:cs typeface="Goudy Old Style"/>
              </a:rPr>
              <a:t>chargées </a:t>
            </a:r>
            <a:r>
              <a:rPr lang="fr-FR" sz="1000" dirty="0">
                <a:latin typeface="Goudy Old Style"/>
                <a:ea typeface="Calibri" panose="020F0502020204030204" pitchFamily="34" charset="0"/>
                <a:cs typeface="Goudy Old Style"/>
              </a:rPr>
              <a:t>de mission </a:t>
            </a:r>
            <a:r>
              <a:rPr lang="fr-FR" sz="1000" dirty="0" smtClean="0">
                <a:latin typeface="Goudy Old Style"/>
                <a:ea typeface="Calibri" panose="020F0502020204030204" pitchFamily="34" charset="0"/>
                <a:cs typeface="Goudy Old Style"/>
              </a:rPr>
              <a:t>GENECAL Lorraine </a:t>
            </a:r>
            <a:endParaRPr lang="fr-FR" sz="1000" dirty="0"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</a:pPr>
            <a:r>
              <a:rPr lang="fr-FR" sz="1000" b="1" dirty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Coordinatrice </a:t>
            </a:r>
            <a:r>
              <a:rPr lang="fr-FR" sz="1000" b="1" dirty="0" smtClean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GENECAL </a:t>
            </a:r>
            <a:r>
              <a:rPr lang="fr-FR" sz="1000" b="1" dirty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en </a:t>
            </a:r>
            <a:r>
              <a:rPr lang="fr-FR" sz="1000" b="1" dirty="0" smtClean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Lorraine : </a:t>
            </a:r>
            <a:r>
              <a:rPr lang="fr-FR" sz="1000" dirty="0" smtClean="0">
                <a:latin typeface="Goudy Old Style"/>
                <a:ea typeface="Calibri" panose="020F0502020204030204" pitchFamily="34" charset="0"/>
                <a:cs typeface="Goudy Old Style"/>
              </a:rPr>
              <a:t>Dr Elisabeth LUPORSI</a:t>
            </a:r>
            <a:endParaRPr lang="fr-FR" sz="1000" dirty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spcAft>
                <a:spcPts val="0"/>
              </a:spcAft>
            </a:pPr>
            <a:endParaRPr lang="fr-FR" sz="600" b="1" dirty="0" smtClean="0">
              <a:solidFill>
                <a:srgbClr val="299B9B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b="1" dirty="0" smtClean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Lieu</a:t>
            </a:r>
            <a:r>
              <a:rPr lang="fr-FR" sz="1000" b="1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 </a:t>
            </a:r>
            <a:r>
              <a: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: « </a:t>
            </a:r>
            <a:r>
              <a:rPr lang="fr-FR" sz="1000" dirty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Maison NA » 3 Allée des Eglantiers, 54600 Villers-lès-Nancy </a:t>
            </a:r>
            <a:endParaRPr lang="fr-FR" sz="1000" dirty="0" smtClean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spcAft>
                <a:spcPts val="0"/>
              </a:spcAft>
            </a:pPr>
            <a:endParaRPr lang="fr-FR" sz="600" dirty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b="1" dirty="0" smtClean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Dates et Horaires</a:t>
            </a:r>
            <a:r>
              <a:rPr lang="fr-FR" sz="12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 : accueil à partir de 9h45</a:t>
            </a:r>
            <a:endParaRPr lang="pt-BR" sz="1200" dirty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 marL="628650" lvl="1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t-BR" sz="12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Samedi xxxxxx de 10h à 11h30</a:t>
            </a:r>
          </a:p>
          <a:p>
            <a:pPr lvl="1">
              <a:lnSpc>
                <a:spcPct val="115000"/>
              </a:lnSpc>
            </a:pPr>
            <a:endParaRPr lang="fr-FR" sz="600" dirty="0" smtClean="0">
              <a:solidFill>
                <a:srgbClr val="404040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b="1" dirty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Site web GENECAL 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https://www.chru-strasbourg.fr/laccompagnement-des-familles-a-haut-risque-de-cancers-genecal/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fr-FR" sz="500" dirty="0">
              <a:solidFill>
                <a:schemeClr val="tx1">
                  <a:lumMod val="75000"/>
                  <a:lumOff val="25000"/>
                </a:schemeClr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000" b="1" dirty="0">
                <a:solidFill>
                  <a:srgbClr val="299B9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Faire un don        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: https://fondation.unistra.fr/projet/genecal/</a:t>
            </a:r>
          </a:p>
        </p:txBody>
      </p:sp>
      <p:sp>
        <p:nvSpPr>
          <p:cNvPr id="8" name="Forme libre 7"/>
          <p:cNvSpPr/>
          <p:nvPr/>
        </p:nvSpPr>
        <p:spPr>
          <a:xfrm>
            <a:off x="1690121" y="324206"/>
            <a:ext cx="4573658" cy="2829781"/>
          </a:xfrm>
          <a:custGeom>
            <a:avLst/>
            <a:gdLst>
              <a:gd name="connsiteX0" fmla="*/ 1169117 w 5406702"/>
              <a:gd name="connsiteY0" fmla="*/ 307590 h 4253292"/>
              <a:gd name="connsiteX1" fmla="*/ 2155945 w 5406702"/>
              <a:gd name="connsiteY1" fmla="*/ 72199 h 4253292"/>
              <a:gd name="connsiteX2" fmla="*/ 4591327 w 5406702"/>
              <a:gd name="connsiteY2" fmla="*/ 1113348 h 4253292"/>
              <a:gd name="connsiteX3" fmla="*/ 5406139 w 5406702"/>
              <a:gd name="connsiteY3" fmla="*/ 2163550 h 4253292"/>
              <a:gd name="connsiteX4" fmla="*/ 4500793 w 5406702"/>
              <a:gd name="connsiteY4" fmla="*/ 3729799 h 4253292"/>
              <a:gd name="connsiteX5" fmla="*/ 1395454 w 5406702"/>
              <a:gd name="connsiteY5" fmla="*/ 4155312 h 4253292"/>
              <a:gd name="connsiteX6" fmla="*/ 1220 w 5406702"/>
              <a:gd name="connsiteY6" fmla="*/ 2054908 h 4253292"/>
              <a:gd name="connsiteX7" fmla="*/ 1169117 w 5406702"/>
              <a:gd name="connsiteY7" fmla="*/ 307590 h 4253292"/>
              <a:gd name="connsiteX0" fmla="*/ 1169117 w 5406702"/>
              <a:gd name="connsiteY0" fmla="*/ 307590 h 4253292"/>
              <a:gd name="connsiteX1" fmla="*/ 2155945 w 5406702"/>
              <a:gd name="connsiteY1" fmla="*/ 72199 h 4253292"/>
              <a:gd name="connsiteX2" fmla="*/ 4591327 w 5406702"/>
              <a:gd name="connsiteY2" fmla="*/ 1113348 h 4253292"/>
              <a:gd name="connsiteX3" fmla="*/ 5406139 w 5406702"/>
              <a:gd name="connsiteY3" fmla="*/ 2163550 h 4253292"/>
              <a:gd name="connsiteX4" fmla="*/ 4500793 w 5406702"/>
              <a:gd name="connsiteY4" fmla="*/ 3729799 h 4253292"/>
              <a:gd name="connsiteX5" fmla="*/ 1395454 w 5406702"/>
              <a:gd name="connsiteY5" fmla="*/ 4155312 h 4253292"/>
              <a:gd name="connsiteX6" fmla="*/ 1220 w 5406702"/>
              <a:gd name="connsiteY6" fmla="*/ 2054908 h 4253292"/>
              <a:gd name="connsiteX7" fmla="*/ 1169117 w 5406702"/>
              <a:gd name="connsiteY7" fmla="*/ 307590 h 4253292"/>
              <a:gd name="connsiteX0" fmla="*/ 1169605 w 5407190"/>
              <a:gd name="connsiteY0" fmla="*/ 326577 h 4272279"/>
              <a:gd name="connsiteX1" fmla="*/ 2156433 w 5407190"/>
              <a:gd name="connsiteY1" fmla="*/ 91186 h 4272279"/>
              <a:gd name="connsiteX2" fmla="*/ 4591815 w 5407190"/>
              <a:gd name="connsiteY2" fmla="*/ 1132335 h 4272279"/>
              <a:gd name="connsiteX3" fmla="*/ 5406627 w 5407190"/>
              <a:gd name="connsiteY3" fmla="*/ 2182537 h 4272279"/>
              <a:gd name="connsiteX4" fmla="*/ 4501281 w 5407190"/>
              <a:gd name="connsiteY4" fmla="*/ 3748786 h 4272279"/>
              <a:gd name="connsiteX5" fmla="*/ 1395942 w 5407190"/>
              <a:gd name="connsiteY5" fmla="*/ 4174299 h 4272279"/>
              <a:gd name="connsiteX6" fmla="*/ 1708 w 5407190"/>
              <a:gd name="connsiteY6" fmla="*/ 2073895 h 4272279"/>
              <a:gd name="connsiteX7" fmla="*/ 1169605 w 5407190"/>
              <a:gd name="connsiteY7" fmla="*/ 326577 h 4272279"/>
              <a:gd name="connsiteX0" fmla="*/ 891037 w 5418333"/>
              <a:gd name="connsiteY0" fmla="*/ 417150 h 4227050"/>
              <a:gd name="connsiteX1" fmla="*/ 2167576 w 5418333"/>
              <a:gd name="connsiteY1" fmla="*/ 45957 h 4227050"/>
              <a:gd name="connsiteX2" fmla="*/ 4602958 w 5418333"/>
              <a:gd name="connsiteY2" fmla="*/ 1087106 h 4227050"/>
              <a:gd name="connsiteX3" fmla="*/ 5417770 w 5418333"/>
              <a:gd name="connsiteY3" fmla="*/ 2137308 h 4227050"/>
              <a:gd name="connsiteX4" fmla="*/ 4512424 w 5418333"/>
              <a:gd name="connsiteY4" fmla="*/ 3703557 h 4227050"/>
              <a:gd name="connsiteX5" fmla="*/ 1407085 w 5418333"/>
              <a:gd name="connsiteY5" fmla="*/ 4129070 h 4227050"/>
              <a:gd name="connsiteX6" fmla="*/ 12851 w 5418333"/>
              <a:gd name="connsiteY6" fmla="*/ 2028666 h 4227050"/>
              <a:gd name="connsiteX7" fmla="*/ 891037 w 5418333"/>
              <a:gd name="connsiteY7" fmla="*/ 417150 h 4227050"/>
              <a:gd name="connsiteX0" fmla="*/ 895529 w 5422825"/>
              <a:gd name="connsiteY0" fmla="*/ 408505 h 4218405"/>
              <a:gd name="connsiteX1" fmla="*/ 2172068 w 5422825"/>
              <a:gd name="connsiteY1" fmla="*/ 37312 h 4218405"/>
              <a:gd name="connsiteX2" fmla="*/ 4607450 w 5422825"/>
              <a:gd name="connsiteY2" fmla="*/ 1078461 h 4218405"/>
              <a:gd name="connsiteX3" fmla="*/ 5422262 w 5422825"/>
              <a:gd name="connsiteY3" fmla="*/ 2128663 h 4218405"/>
              <a:gd name="connsiteX4" fmla="*/ 4516916 w 5422825"/>
              <a:gd name="connsiteY4" fmla="*/ 3694912 h 4218405"/>
              <a:gd name="connsiteX5" fmla="*/ 1411577 w 5422825"/>
              <a:gd name="connsiteY5" fmla="*/ 4120425 h 4218405"/>
              <a:gd name="connsiteX6" fmla="*/ 17343 w 5422825"/>
              <a:gd name="connsiteY6" fmla="*/ 2020021 h 4218405"/>
              <a:gd name="connsiteX7" fmla="*/ 895529 w 5422825"/>
              <a:gd name="connsiteY7" fmla="*/ 408505 h 4218405"/>
              <a:gd name="connsiteX0" fmla="*/ 895529 w 5422825"/>
              <a:gd name="connsiteY0" fmla="*/ 384057 h 4193957"/>
              <a:gd name="connsiteX1" fmla="*/ 2172068 w 5422825"/>
              <a:gd name="connsiteY1" fmla="*/ 12864 h 4193957"/>
              <a:gd name="connsiteX2" fmla="*/ 4607450 w 5422825"/>
              <a:gd name="connsiteY2" fmla="*/ 1054013 h 4193957"/>
              <a:gd name="connsiteX3" fmla="*/ 5422262 w 5422825"/>
              <a:gd name="connsiteY3" fmla="*/ 2104215 h 4193957"/>
              <a:gd name="connsiteX4" fmla="*/ 4516916 w 5422825"/>
              <a:gd name="connsiteY4" fmla="*/ 3670464 h 4193957"/>
              <a:gd name="connsiteX5" fmla="*/ 1411577 w 5422825"/>
              <a:gd name="connsiteY5" fmla="*/ 4095977 h 4193957"/>
              <a:gd name="connsiteX6" fmla="*/ 17343 w 5422825"/>
              <a:gd name="connsiteY6" fmla="*/ 1995573 h 4193957"/>
              <a:gd name="connsiteX7" fmla="*/ 895529 w 5422825"/>
              <a:gd name="connsiteY7" fmla="*/ 384057 h 4193957"/>
              <a:gd name="connsiteX0" fmla="*/ 879270 w 5424673"/>
              <a:gd name="connsiteY0" fmla="*/ 346533 h 4237914"/>
              <a:gd name="connsiteX1" fmla="*/ 2173916 w 5424673"/>
              <a:gd name="connsiteY1" fmla="*/ 56821 h 4237914"/>
              <a:gd name="connsiteX2" fmla="*/ 4609298 w 5424673"/>
              <a:gd name="connsiteY2" fmla="*/ 1097970 h 4237914"/>
              <a:gd name="connsiteX3" fmla="*/ 5424110 w 5424673"/>
              <a:gd name="connsiteY3" fmla="*/ 2148172 h 4237914"/>
              <a:gd name="connsiteX4" fmla="*/ 4518764 w 5424673"/>
              <a:gd name="connsiteY4" fmla="*/ 3714421 h 4237914"/>
              <a:gd name="connsiteX5" fmla="*/ 1413425 w 5424673"/>
              <a:gd name="connsiteY5" fmla="*/ 4139934 h 4237914"/>
              <a:gd name="connsiteX6" fmla="*/ 19191 w 5424673"/>
              <a:gd name="connsiteY6" fmla="*/ 2039530 h 4237914"/>
              <a:gd name="connsiteX7" fmla="*/ 879270 w 5424673"/>
              <a:gd name="connsiteY7" fmla="*/ 346533 h 4237914"/>
              <a:gd name="connsiteX0" fmla="*/ 875410 w 5420813"/>
              <a:gd name="connsiteY0" fmla="*/ 359894 h 4251275"/>
              <a:gd name="connsiteX1" fmla="*/ 2170056 w 5420813"/>
              <a:gd name="connsiteY1" fmla="*/ 70182 h 4251275"/>
              <a:gd name="connsiteX2" fmla="*/ 4605438 w 5420813"/>
              <a:gd name="connsiteY2" fmla="*/ 1111331 h 4251275"/>
              <a:gd name="connsiteX3" fmla="*/ 5420250 w 5420813"/>
              <a:gd name="connsiteY3" fmla="*/ 2161533 h 4251275"/>
              <a:gd name="connsiteX4" fmla="*/ 4514904 w 5420813"/>
              <a:gd name="connsiteY4" fmla="*/ 3727782 h 4251275"/>
              <a:gd name="connsiteX5" fmla="*/ 1409565 w 5420813"/>
              <a:gd name="connsiteY5" fmla="*/ 4153295 h 4251275"/>
              <a:gd name="connsiteX6" fmla="*/ 15331 w 5420813"/>
              <a:gd name="connsiteY6" fmla="*/ 2052891 h 4251275"/>
              <a:gd name="connsiteX7" fmla="*/ 875410 w 5420813"/>
              <a:gd name="connsiteY7" fmla="*/ 359894 h 4251275"/>
              <a:gd name="connsiteX0" fmla="*/ 869978 w 5415289"/>
              <a:gd name="connsiteY0" fmla="*/ 322801 h 4214182"/>
              <a:gd name="connsiteX1" fmla="*/ 2526763 w 5415289"/>
              <a:gd name="connsiteY1" fmla="*/ 60250 h 4214182"/>
              <a:gd name="connsiteX2" fmla="*/ 4600006 w 5415289"/>
              <a:gd name="connsiteY2" fmla="*/ 1074238 h 4214182"/>
              <a:gd name="connsiteX3" fmla="*/ 5414818 w 5415289"/>
              <a:gd name="connsiteY3" fmla="*/ 2124440 h 4214182"/>
              <a:gd name="connsiteX4" fmla="*/ 4509472 w 5415289"/>
              <a:gd name="connsiteY4" fmla="*/ 3690689 h 4214182"/>
              <a:gd name="connsiteX5" fmla="*/ 1404133 w 5415289"/>
              <a:gd name="connsiteY5" fmla="*/ 4116202 h 4214182"/>
              <a:gd name="connsiteX6" fmla="*/ 9899 w 5415289"/>
              <a:gd name="connsiteY6" fmla="*/ 2015798 h 4214182"/>
              <a:gd name="connsiteX7" fmla="*/ 869978 w 5415289"/>
              <a:gd name="connsiteY7" fmla="*/ 322801 h 4214182"/>
              <a:gd name="connsiteX0" fmla="*/ 869978 w 5415289"/>
              <a:gd name="connsiteY0" fmla="*/ 314776 h 4206157"/>
              <a:gd name="connsiteX1" fmla="*/ 2526763 w 5415289"/>
              <a:gd name="connsiteY1" fmla="*/ 52225 h 4206157"/>
              <a:gd name="connsiteX2" fmla="*/ 4600006 w 5415289"/>
              <a:gd name="connsiteY2" fmla="*/ 957571 h 4206157"/>
              <a:gd name="connsiteX3" fmla="*/ 5414818 w 5415289"/>
              <a:gd name="connsiteY3" fmla="*/ 2116415 h 4206157"/>
              <a:gd name="connsiteX4" fmla="*/ 4509472 w 5415289"/>
              <a:gd name="connsiteY4" fmla="*/ 3682664 h 4206157"/>
              <a:gd name="connsiteX5" fmla="*/ 1404133 w 5415289"/>
              <a:gd name="connsiteY5" fmla="*/ 4108177 h 4206157"/>
              <a:gd name="connsiteX6" fmla="*/ 9899 w 5415289"/>
              <a:gd name="connsiteY6" fmla="*/ 2007773 h 4206157"/>
              <a:gd name="connsiteX7" fmla="*/ 869978 w 5415289"/>
              <a:gd name="connsiteY7" fmla="*/ 314776 h 4206157"/>
              <a:gd name="connsiteX0" fmla="*/ 869978 w 5414976"/>
              <a:gd name="connsiteY0" fmla="*/ 319456 h 4210837"/>
              <a:gd name="connsiteX1" fmla="*/ 2526763 w 5414976"/>
              <a:gd name="connsiteY1" fmla="*/ 56905 h 4210837"/>
              <a:gd name="connsiteX2" fmla="*/ 4563792 w 5414976"/>
              <a:gd name="connsiteY2" fmla="*/ 1025626 h 4210837"/>
              <a:gd name="connsiteX3" fmla="*/ 5414818 w 5414976"/>
              <a:gd name="connsiteY3" fmla="*/ 2121095 h 4210837"/>
              <a:gd name="connsiteX4" fmla="*/ 4509472 w 5414976"/>
              <a:gd name="connsiteY4" fmla="*/ 3687344 h 4210837"/>
              <a:gd name="connsiteX5" fmla="*/ 1404133 w 5414976"/>
              <a:gd name="connsiteY5" fmla="*/ 4112857 h 4210837"/>
              <a:gd name="connsiteX6" fmla="*/ 9899 w 5414976"/>
              <a:gd name="connsiteY6" fmla="*/ 2012453 h 4210837"/>
              <a:gd name="connsiteX7" fmla="*/ 869978 w 5414976"/>
              <a:gd name="connsiteY7" fmla="*/ 319456 h 4210837"/>
              <a:gd name="connsiteX0" fmla="*/ 869978 w 5224963"/>
              <a:gd name="connsiteY0" fmla="*/ 319456 h 4209810"/>
              <a:gd name="connsiteX1" fmla="*/ 2526763 w 5224963"/>
              <a:gd name="connsiteY1" fmla="*/ 56905 h 4209810"/>
              <a:gd name="connsiteX2" fmla="*/ 4563792 w 5224963"/>
              <a:gd name="connsiteY2" fmla="*/ 1025626 h 4209810"/>
              <a:gd name="connsiteX3" fmla="*/ 5224695 w 5224963"/>
              <a:gd name="connsiteY3" fmla="*/ 2166363 h 4209810"/>
              <a:gd name="connsiteX4" fmla="*/ 4509472 w 5224963"/>
              <a:gd name="connsiteY4" fmla="*/ 3687344 h 4209810"/>
              <a:gd name="connsiteX5" fmla="*/ 1404133 w 5224963"/>
              <a:gd name="connsiteY5" fmla="*/ 4112857 h 4209810"/>
              <a:gd name="connsiteX6" fmla="*/ 9899 w 5224963"/>
              <a:gd name="connsiteY6" fmla="*/ 2012453 h 4209810"/>
              <a:gd name="connsiteX7" fmla="*/ 869978 w 5224963"/>
              <a:gd name="connsiteY7" fmla="*/ 319456 h 4209810"/>
              <a:gd name="connsiteX0" fmla="*/ 869978 w 5240761"/>
              <a:gd name="connsiteY0" fmla="*/ 319456 h 4209810"/>
              <a:gd name="connsiteX1" fmla="*/ 2526763 w 5240761"/>
              <a:gd name="connsiteY1" fmla="*/ 56905 h 4209810"/>
              <a:gd name="connsiteX2" fmla="*/ 4563792 w 5240761"/>
              <a:gd name="connsiteY2" fmla="*/ 1025626 h 4209810"/>
              <a:gd name="connsiteX3" fmla="*/ 5224695 w 5240761"/>
              <a:gd name="connsiteY3" fmla="*/ 2166363 h 4209810"/>
              <a:gd name="connsiteX4" fmla="*/ 4509472 w 5240761"/>
              <a:gd name="connsiteY4" fmla="*/ 3687344 h 4209810"/>
              <a:gd name="connsiteX5" fmla="*/ 1404133 w 5240761"/>
              <a:gd name="connsiteY5" fmla="*/ 4112857 h 4209810"/>
              <a:gd name="connsiteX6" fmla="*/ 9899 w 5240761"/>
              <a:gd name="connsiteY6" fmla="*/ 2012453 h 4209810"/>
              <a:gd name="connsiteX7" fmla="*/ 869978 w 5240761"/>
              <a:gd name="connsiteY7" fmla="*/ 319456 h 4209810"/>
              <a:gd name="connsiteX0" fmla="*/ 869978 w 5227450"/>
              <a:gd name="connsiteY0" fmla="*/ 319456 h 4207170"/>
              <a:gd name="connsiteX1" fmla="*/ 2526763 w 5227450"/>
              <a:gd name="connsiteY1" fmla="*/ 56905 h 4207170"/>
              <a:gd name="connsiteX2" fmla="*/ 4563792 w 5227450"/>
              <a:gd name="connsiteY2" fmla="*/ 1025626 h 4207170"/>
              <a:gd name="connsiteX3" fmla="*/ 5224695 w 5227450"/>
              <a:gd name="connsiteY3" fmla="*/ 2166363 h 4207170"/>
              <a:gd name="connsiteX4" fmla="*/ 4373670 w 5227450"/>
              <a:gd name="connsiteY4" fmla="*/ 3669237 h 4207170"/>
              <a:gd name="connsiteX5" fmla="*/ 1404133 w 5227450"/>
              <a:gd name="connsiteY5" fmla="*/ 4112857 h 4207170"/>
              <a:gd name="connsiteX6" fmla="*/ 9899 w 5227450"/>
              <a:gd name="connsiteY6" fmla="*/ 2012453 h 4207170"/>
              <a:gd name="connsiteX7" fmla="*/ 869978 w 5227450"/>
              <a:gd name="connsiteY7" fmla="*/ 319456 h 4207170"/>
              <a:gd name="connsiteX0" fmla="*/ 869978 w 5235200"/>
              <a:gd name="connsiteY0" fmla="*/ 319456 h 4199994"/>
              <a:gd name="connsiteX1" fmla="*/ 2526763 w 5235200"/>
              <a:gd name="connsiteY1" fmla="*/ 56905 h 4199994"/>
              <a:gd name="connsiteX2" fmla="*/ 4563792 w 5235200"/>
              <a:gd name="connsiteY2" fmla="*/ 1025626 h 4199994"/>
              <a:gd name="connsiteX3" fmla="*/ 5224695 w 5235200"/>
              <a:gd name="connsiteY3" fmla="*/ 2166363 h 4199994"/>
              <a:gd name="connsiteX4" fmla="*/ 4147334 w 5235200"/>
              <a:gd name="connsiteY4" fmla="*/ 3614916 h 4199994"/>
              <a:gd name="connsiteX5" fmla="*/ 1404133 w 5235200"/>
              <a:gd name="connsiteY5" fmla="*/ 4112857 h 4199994"/>
              <a:gd name="connsiteX6" fmla="*/ 9899 w 5235200"/>
              <a:gd name="connsiteY6" fmla="*/ 2012453 h 4199994"/>
              <a:gd name="connsiteX7" fmla="*/ 869978 w 5235200"/>
              <a:gd name="connsiteY7" fmla="*/ 319456 h 4199994"/>
              <a:gd name="connsiteX0" fmla="*/ 869978 w 5231698"/>
              <a:gd name="connsiteY0" fmla="*/ 319456 h 4220200"/>
              <a:gd name="connsiteX1" fmla="*/ 2526763 w 5231698"/>
              <a:gd name="connsiteY1" fmla="*/ 56905 h 4220200"/>
              <a:gd name="connsiteX2" fmla="*/ 4563792 w 5231698"/>
              <a:gd name="connsiteY2" fmla="*/ 1025626 h 4220200"/>
              <a:gd name="connsiteX3" fmla="*/ 5224695 w 5231698"/>
              <a:gd name="connsiteY3" fmla="*/ 2166363 h 4220200"/>
              <a:gd name="connsiteX4" fmla="*/ 4237868 w 5231698"/>
              <a:gd name="connsiteY4" fmla="*/ 3750718 h 4220200"/>
              <a:gd name="connsiteX5" fmla="*/ 1404133 w 5231698"/>
              <a:gd name="connsiteY5" fmla="*/ 4112857 h 4220200"/>
              <a:gd name="connsiteX6" fmla="*/ 9899 w 5231698"/>
              <a:gd name="connsiteY6" fmla="*/ 2012453 h 4220200"/>
              <a:gd name="connsiteX7" fmla="*/ 869978 w 5231698"/>
              <a:gd name="connsiteY7" fmla="*/ 319456 h 4220200"/>
              <a:gd name="connsiteX0" fmla="*/ 869978 w 5276242"/>
              <a:gd name="connsiteY0" fmla="*/ 319456 h 4213974"/>
              <a:gd name="connsiteX1" fmla="*/ 2526763 w 5276242"/>
              <a:gd name="connsiteY1" fmla="*/ 56905 h 4213974"/>
              <a:gd name="connsiteX2" fmla="*/ 4563792 w 5276242"/>
              <a:gd name="connsiteY2" fmla="*/ 1025626 h 4213974"/>
              <a:gd name="connsiteX3" fmla="*/ 5269962 w 5276242"/>
              <a:gd name="connsiteY3" fmla="*/ 2410807 h 4213974"/>
              <a:gd name="connsiteX4" fmla="*/ 4237868 w 5276242"/>
              <a:gd name="connsiteY4" fmla="*/ 3750718 h 4213974"/>
              <a:gd name="connsiteX5" fmla="*/ 1404133 w 5276242"/>
              <a:gd name="connsiteY5" fmla="*/ 4112857 h 4213974"/>
              <a:gd name="connsiteX6" fmla="*/ 9899 w 5276242"/>
              <a:gd name="connsiteY6" fmla="*/ 2012453 h 4213974"/>
              <a:gd name="connsiteX7" fmla="*/ 869978 w 5276242"/>
              <a:gd name="connsiteY7" fmla="*/ 319456 h 4213974"/>
              <a:gd name="connsiteX0" fmla="*/ 876377 w 5282641"/>
              <a:gd name="connsiteY0" fmla="*/ 319456 h 4044605"/>
              <a:gd name="connsiteX1" fmla="*/ 2533162 w 5282641"/>
              <a:gd name="connsiteY1" fmla="*/ 56905 h 4044605"/>
              <a:gd name="connsiteX2" fmla="*/ 4570191 w 5282641"/>
              <a:gd name="connsiteY2" fmla="*/ 1025626 h 4044605"/>
              <a:gd name="connsiteX3" fmla="*/ 5276361 w 5282641"/>
              <a:gd name="connsiteY3" fmla="*/ 2410807 h 4044605"/>
              <a:gd name="connsiteX4" fmla="*/ 4244267 w 5282641"/>
              <a:gd name="connsiteY4" fmla="*/ 3750718 h 4044605"/>
              <a:gd name="connsiteX5" fmla="*/ 1591602 w 5282641"/>
              <a:gd name="connsiteY5" fmla="*/ 3904628 h 4044605"/>
              <a:gd name="connsiteX6" fmla="*/ 16298 w 5282641"/>
              <a:gd name="connsiteY6" fmla="*/ 2012453 h 4044605"/>
              <a:gd name="connsiteX7" fmla="*/ 876377 w 5282641"/>
              <a:gd name="connsiteY7" fmla="*/ 319456 h 4044605"/>
              <a:gd name="connsiteX0" fmla="*/ 726340 w 5132604"/>
              <a:gd name="connsiteY0" fmla="*/ 324583 h 4049732"/>
              <a:gd name="connsiteX1" fmla="*/ 2383125 w 5132604"/>
              <a:gd name="connsiteY1" fmla="*/ 62032 h 4049732"/>
              <a:gd name="connsiteX2" fmla="*/ 4420154 w 5132604"/>
              <a:gd name="connsiteY2" fmla="*/ 1030753 h 4049732"/>
              <a:gd name="connsiteX3" fmla="*/ 5126324 w 5132604"/>
              <a:gd name="connsiteY3" fmla="*/ 2415934 h 4049732"/>
              <a:gd name="connsiteX4" fmla="*/ 4094230 w 5132604"/>
              <a:gd name="connsiteY4" fmla="*/ 3755845 h 4049732"/>
              <a:gd name="connsiteX5" fmla="*/ 1441565 w 5132604"/>
              <a:gd name="connsiteY5" fmla="*/ 3909755 h 4049732"/>
              <a:gd name="connsiteX6" fmla="*/ 20170 w 5132604"/>
              <a:gd name="connsiteY6" fmla="*/ 2162436 h 4049732"/>
              <a:gd name="connsiteX7" fmla="*/ 726340 w 5132604"/>
              <a:gd name="connsiteY7" fmla="*/ 324583 h 404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32604" h="4049732">
                <a:moveTo>
                  <a:pt x="726340" y="324583"/>
                </a:moveTo>
                <a:cubicBezTo>
                  <a:pt x="1120166" y="-25484"/>
                  <a:pt x="1767489" y="-55663"/>
                  <a:pt x="2383125" y="62032"/>
                </a:cubicBezTo>
                <a:cubicBezTo>
                  <a:pt x="2998761" y="179727"/>
                  <a:pt x="3962954" y="638436"/>
                  <a:pt x="4420154" y="1030753"/>
                </a:cubicBezTo>
                <a:cubicBezTo>
                  <a:pt x="4877354" y="1423070"/>
                  <a:pt x="5180645" y="1961752"/>
                  <a:pt x="5126324" y="2415934"/>
                </a:cubicBezTo>
                <a:cubicBezTo>
                  <a:pt x="5072003" y="2870116"/>
                  <a:pt x="4708357" y="3506875"/>
                  <a:pt x="4094230" y="3755845"/>
                </a:cubicBezTo>
                <a:cubicBezTo>
                  <a:pt x="3480104" y="4004815"/>
                  <a:pt x="2191494" y="4188903"/>
                  <a:pt x="1441565" y="3909755"/>
                </a:cubicBezTo>
                <a:cubicBezTo>
                  <a:pt x="691636" y="3630607"/>
                  <a:pt x="139374" y="2759965"/>
                  <a:pt x="20170" y="2162436"/>
                </a:cubicBezTo>
                <a:cubicBezTo>
                  <a:pt x="-99034" y="1564907"/>
                  <a:pt x="332514" y="674650"/>
                  <a:pt x="726340" y="324583"/>
                </a:cubicBezTo>
                <a:close/>
              </a:path>
            </a:pathLst>
          </a:custGeom>
          <a:solidFill>
            <a:srgbClr val="D89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513" y="542174"/>
            <a:ext cx="2940550" cy="2449605"/>
          </a:xfrm>
          <a:prstGeom prst="rect">
            <a:avLst/>
          </a:prstGeom>
        </p:spPr>
      </p:pic>
      <p:sp>
        <p:nvSpPr>
          <p:cNvPr id="5" name="Zone de texte 4"/>
          <p:cNvSpPr txBox="1"/>
          <p:nvPr/>
        </p:nvSpPr>
        <p:spPr>
          <a:xfrm rot="16200000">
            <a:off x="-3069955" y="3360746"/>
            <a:ext cx="7524750" cy="8382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400" dirty="0" smtClean="0">
                <a:solidFill>
                  <a:srgbClr val="299B9B"/>
                </a:solidFill>
                <a:effectLst/>
                <a:latin typeface="Bahnschrift SemiLight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GROUPE DE PAROLE &amp; D’ECHANGE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320" y="354656"/>
            <a:ext cx="828675" cy="6886575"/>
          </a:xfrm>
          <a:prstGeom prst="rect">
            <a:avLst/>
          </a:prstGeom>
          <a:noFill/>
          <a:ln w="25400">
            <a:solidFill>
              <a:srgbClr val="F8C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7" name="Image 6" descr="I:\GENETIQUE_ONCOLOGIQUE\GENECAL\Entête et modèle enveloppe Projet - Genecal\Logo GENECAL\genecal-pn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645" y="251809"/>
            <a:ext cx="2568666" cy="14427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Connecteur droit 9"/>
          <p:cNvCxnSpPr/>
          <p:nvPr/>
        </p:nvCxnSpPr>
        <p:spPr>
          <a:xfrm flipH="1">
            <a:off x="7194562" y="3017213"/>
            <a:ext cx="2714625" cy="0"/>
          </a:xfrm>
          <a:prstGeom prst="line">
            <a:avLst/>
          </a:prstGeom>
          <a:ln w="25400">
            <a:solidFill>
              <a:srgbClr val="F8C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692210" y="4753190"/>
            <a:ext cx="10356" cy="1947338"/>
          </a:xfrm>
          <a:prstGeom prst="line">
            <a:avLst/>
          </a:prstGeom>
          <a:ln w="25400">
            <a:solidFill>
              <a:srgbClr val="F8C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212335" y="6820948"/>
            <a:ext cx="8884384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Inscription </a:t>
            </a:r>
            <a:r>
              <a:rPr lang="fr-FR" sz="1600" b="1" dirty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gratuite </a:t>
            </a: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par téléphone : 03 83 15 50 </a:t>
            </a:r>
            <a:r>
              <a:rPr lang="fr-FR" sz="1600" b="1" dirty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82 </a:t>
            </a: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ou 03 </a:t>
            </a:r>
            <a:r>
              <a:rPr lang="fr-FR" sz="1600" b="1" dirty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83 15 50 </a:t>
            </a: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83 ou </a:t>
            </a:r>
            <a:r>
              <a:rPr lang="fr-FR" sz="1600" b="1" dirty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03 83 15 50 </a:t>
            </a: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84 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600" b="1" dirty="0" smtClean="0">
                <a:solidFill>
                  <a:srgbClr val="B23B7B"/>
                </a:solidFill>
                <a:latin typeface="Goudy Old Style"/>
                <a:ea typeface="Calibri" panose="020F0502020204030204" pitchFamily="34" charset="0"/>
                <a:cs typeface="Goudy Old Style"/>
              </a:rPr>
              <a:t>ou par mail : genecal@chru-nancy.fr</a:t>
            </a:r>
            <a:endParaRPr lang="fr-FR" sz="1600" b="1" dirty="0">
              <a:solidFill>
                <a:srgbClr val="B23B7B"/>
              </a:solidFill>
              <a:latin typeface="Goudy Old Style"/>
              <a:ea typeface="Calibri" panose="020F0502020204030204" pitchFamily="34" charset="0"/>
              <a:cs typeface="Goudy Old Style"/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1513218" y="3301560"/>
            <a:ext cx="3976509" cy="1272605"/>
            <a:chOff x="5811471" y="842052"/>
            <a:chExt cx="3976509" cy="1272605"/>
          </a:xfrm>
        </p:grpSpPr>
        <p:sp>
          <p:nvSpPr>
            <p:cNvPr id="11" name="Zone de texte 30"/>
            <p:cNvSpPr txBox="1"/>
            <p:nvPr/>
          </p:nvSpPr>
          <p:spPr>
            <a:xfrm>
              <a:off x="6057605" y="1422072"/>
              <a:ext cx="3475153" cy="69258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Nous vous </a:t>
              </a:r>
              <a:r>
                <a:rPr lang="fr-FR" sz="1000" dirty="0" smtClean="0">
                  <a:solidFill>
                    <a:schemeClr val="bg2">
                      <a:lumMod val="25000"/>
                    </a:schemeClr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offrons un </a:t>
              </a: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espace de soutien et de partage,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000" dirty="0">
                  <a:solidFill>
                    <a:srgbClr val="404040"/>
                  </a:solidFill>
                  <a:latin typeface="Goudy Old Style"/>
                  <a:ea typeface="Calibri" panose="020F0502020204030204" pitchFamily="34" charset="0"/>
                  <a:cs typeface="Goudy Old Style"/>
                </a:rPr>
                <a:t> </a:t>
              </a: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défini </a:t>
              </a:r>
              <a:r>
                <a:rPr lang="fr-F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comme</a:t>
              </a: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 un temps de rencontre, de réflexion et 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000" dirty="0" smtClean="0">
                  <a:solidFill>
                    <a:srgbClr val="404040"/>
                  </a:solidFill>
                  <a:latin typeface="Goudy Old Style"/>
                  <a:ea typeface="Calibri" panose="020F0502020204030204" pitchFamily="34" charset="0"/>
                  <a:cs typeface="Goudy Old Style"/>
                </a:rPr>
                <a:t> </a:t>
              </a: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d’élaboration.</a:t>
              </a:r>
              <a:endPara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endParaRPr>
            </a:p>
          </p:txBody>
        </p:sp>
        <p:pic>
          <p:nvPicPr>
            <p:cNvPr id="1028" name="Picture 4" descr="https://fontmeme.com/temporary/6d49c6eb21ccdad4ea184a86f1d5feab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471" y="842211"/>
              <a:ext cx="3976509" cy="528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Forme libre 17"/>
            <p:cNvSpPr/>
            <p:nvPr/>
          </p:nvSpPr>
          <p:spPr>
            <a:xfrm rot="10800000">
              <a:off x="8769943" y="842052"/>
              <a:ext cx="65164" cy="55640"/>
            </a:xfrm>
            <a:custGeom>
              <a:avLst/>
              <a:gdLst>
                <a:gd name="connsiteX0" fmla="*/ 60325 w 60325"/>
                <a:gd name="connsiteY0" fmla="*/ 0 h 53975"/>
                <a:gd name="connsiteX1" fmla="*/ 12700 w 60325"/>
                <a:gd name="connsiteY1" fmla="*/ 53975 h 53975"/>
                <a:gd name="connsiteX2" fmla="*/ 0 w 60325"/>
                <a:gd name="connsiteY2" fmla="*/ 41275 h 53975"/>
                <a:gd name="connsiteX3" fmla="*/ 60325 w 60325"/>
                <a:gd name="connsiteY3" fmla="*/ 0 h 53975"/>
                <a:gd name="connsiteX0" fmla="*/ 63104 w 63104"/>
                <a:gd name="connsiteY0" fmla="*/ 93 h 56276"/>
                <a:gd name="connsiteX1" fmla="*/ 15479 w 63104"/>
                <a:gd name="connsiteY1" fmla="*/ 54068 h 56276"/>
                <a:gd name="connsiteX2" fmla="*/ 2779 w 63104"/>
                <a:gd name="connsiteY2" fmla="*/ 41368 h 56276"/>
                <a:gd name="connsiteX3" fmla="*/ 63104 w 63104"/>
                <a:gd name="connsiteY3" fmla="*/ 93 h 56276"/>
                <a:gd name="connsiteX0" fmla="*/ 65164 w 65164"/>
                <a:gd name="connsiteY0" fmla="*/ 116 h 55640"/>
                <a:gd name="connsiteX1" fmla="*/ 17539 w 65164"/>
                <a:gd name="connsiteY1" fmla="*/ 54091 h 55640"/>
                <a:gd name="connsiteX2" fmla="*/ 2458 w 65164"/>
                <a:gd name="connsiteY2" fmla="*/ 34247 h 55640"/>
                <a:gd name="connsiteX3" fmla="*/ 65164 w 65164"/>
                <a:gd name="connsiteY3" fmla="*/ 116 h 55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164" h="55640">
                  <a:moveTo>
                    <a:pt x="65164" y="116"/>
                  </a:moveTo>
                  <a:lnTo>
                    <a:pt x="17539" y="54091"/>
                  </a:lnTo>
                  <a:cubicBezTo>
                    <a:pt x="7485" y="60970"/>
                    <a:pt x="-5480" y="43243"/>
                    <a:pt x="2458" y="34247"/>
                  </a:cubicBezTo>
                  <a:cubicBezTo>
                    <a:pt x="10396" y="25251"/>
                    <a:pt x="63047" y="-2001"/>
                    <a:pt x="65164" y="116"/>
                  </a:cubicBezTo>
                  <a:close/>
                </a:path>
              </a:pathLst>
            </a:custGeom>
            <a:solidFill>
              <a:srgbClr val="299B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6263779" y="3301560"/>
            <a:ext cx="3275968" cy="1185455"/>
            <a:chOff x="6256790" y="2748178"/>
            <a:chExt cx="3275968" cy="1185455"/>
          </a:xfrm>
        </p:grpSpPr>
        <p:sp>
          <p:nvSpPr>
            <p:cNvPr id="15" name="Zone de texte 30"/>
            <p:cNvSpPr txBox="1"/>
            <p:nvPr/>
          </p:nvSpPr>
          <p:spPr>
            <a:xfrm>
              <a:off x="6256790" y="3241048"/>
              <a:ext cx="3176818" cy="69258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    Donner la possibilité d’exprimer les vécus, les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000" dirty="0">
                  <a:solidFill>
                    <a:srgbClr val="404040"/>
                  </a:solidFill>
                  <a:latin typeface="Goudy Old Style"/>
                  <a:ea typeface="Calibri" panose="020F0502020204030204" pitchFamily="34" charset="0"/>
                  <a:cs typeface="Goudy Old Style"/>
                </a:rPr>
                <a:t> </a:t>
              </a:r>
              <a:r>
                <a:rPr lang="fr-FR" sz="1000" dirty="0" smtClean="0">
                  <a:solidFill>
                    <a:srgbClr val="404040"/>
                  </a:solidFill>
                  <a:latin typeface="Goudy Old Style"/>
                  <a:ea typeface="Calibri" panose="020F0502020204030204" pitchFamily="34" charset="0"/>
                  <a:cs typeface="Goudy Old Style"/>
                </a:rPr>
                <a:t> </a:t>
              </a:r>
              <a:r>
                <a:rPr lang="fr-FR" sz="1000" dirty="0" smtClean="0">
                  <a:solidFill>
                    <a:srgbClr val="404040"/>
                  </a:solidFill>
                  <a:effectLst/>
                  <a:latin typeface="Goudy Old Style"/>
                  <a:ea typeface="Calibri" panose="020F0502020204030204" pitchFamily="34" charset="0"/>
                  <a:cs typeface="Goudy Old Style"/>
                </a:rPr>
                <a:t>ressentis, les inquiétudes, de poser et de partager les questions de chacune.</a:t>
              </a:r>
              <a:endParaRPr lang="fr-FR" sz="1000" dirty="0" smtClean="0">
                <a:solidFill>
                  <a:srgbClr val="404040"/>
                </a:solidFill>
                <a:latin typeface="Goudy Old Style"/>
                <a:ea typeface="Calibri" panose="020F0502020204030204" pitchFamily="34" charset="0"/>
                <a:cs typeface="Goudy Old Style"/>
              </a:endParaRPr>
            </a:p>
          </p:txBody>
        </p:sp>
        <p:pic>
          <p:nvPicPr>
            <p:cNvPr id="3" name="Picture 2" descr="https://fontmeme.com/temporary/95e86cd158eb107ddd0df5874f4bdd60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12776" y="2748178"/>
              <a:ext cx="3219982" cy="424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ZoneTexte 11"/>
          <p:cNvSpPr txBox="1"/>
          <p:nvPr/>
        </p:nvSpPr>
        <p:spPr>
          <a:xfrm>
            <a:off x="7384645" y="2405335"/>
            <a:ext cx="25245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latin typeface="Goudy Old Style"/>
              </a:rPr>
              <a:t>Financé grâce la générosité de donateurs</a:t>
            </a:r>
            <a:endParaRPr lang="fr-FR" sz="1050" dirty="0">
              <a:latin typeface="Goudy Old Style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73248" y="5951244"/>
            <a:ext cx="771525" cy="74295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2799" y="2014810"/>
            <a:ext cx="438150" cy="39052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54527" y="6406372"/>
            <a:ext cx="186144" cy="16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240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Bahnschrift SemiLight</vt:lpstr>
      <vt:lpstr>Calibri</vt:lpstr>
      <vt:lpstr>Calibri Light</vt:lpstr>
      <vt:lpstr>Goudy Old Style</vt:lpstr>
      <vt:lpstr>Times New Roman</vt:lpstr>
      <vt:lpstr>Thème Office</vt:lpstr>
      <vt:lpstr>Présentation PowerPoint</vt:lpstr>
    </vt:vector>
  </TitlesOfParts>
  <Company>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HASER Elodie</dc:creator>
  <cp:lastModifiedBy>WEISS Laura</cp:lastModifiedBy>
  <cp:revision>71</cp:revision>
  <cp:lastPrinted>2021-08-03T08:22:01Z</cp:lastPrinted>
  <dcterms:created xsi:type="dcterms:W3CDTF">2021-07-22T12:09:20Z</dcterms:created>
  <dcterms:modified xsi:type="dcterms:W3CDTF">2026-01-16T09:27:04Z</dcterms:modified>
</cp:coreProperties>
</file>